
<file path=[Content_Types].xml><?xml version="1.0" encoding="utf-8"?>
<Types xmlns="http://schemas.openxmlformats.org/package/2006/content-types">
  <Default Extension="tmp" ContentType="image/png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60" r:id="rId2"/>
    <p:sldId id="272" r:id="rId3"/>
    <p:sldId id="275" r:id="rId4"/>
    <p:sldId id="277" r:id="rId5"/>
    <p:sldId id="278" r:id="rId6"/>
    <p:sldId id="279" r:id="rId7"/>
    <p:sldId id="273" r:id="rId8"/>
    <p:sldId id="274" r:id="rId9"/>
    <p:sldId id="276" r:id="rId10"/>
    <p:sldId id="280" r:id="rId11"/>
    <p:sldId id="264" r:id="rId12"/>
    <p:sldId id="271" r:id="rId13"/>
    <p:sldId id="261" r:id="rId14"/>
  </p:sldIdLst>
  <p:sldSz cx="9144000" cy="6858000" type="screen4x3"/>
  <p:notesSz cx="10021888" cy="688816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nl-NL"/>
    </a:defPPr>
    <a:lvl1pPr algn="l" rtl="0" eaLnBrk="0" fontAlgn="base" hangingPunct="0">
      <a:spcBef>
        <a:spcPct val="20000"/>
      </a:spcBef>
      <a:spcAft>
        <a:spcPct val="0"/>
      </a:spcAft>
      <a:buClr>
        <a:schemeClr val="tx1"/>
      </a:buClr>
      <a:buSzPct val="100000"/>
      <a:buChar char="•"/>
      <a:defRPr sz="2000" kern="1200">
        <a:solidFill>
          <a:srgbClr val="2D3470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chemeClr val="tx1"/>
      </a:buClr>
      <a:buSzPct val="100000"/>
      <a:buChar char="•"/>
      <a:defRPr sz="2000" kern="1200">
        <a:solidFill>
          <a:srgbClr val="2D3470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chemeClr val="tx1"/>
      </a:buClr>
      <a:buSzPct val="100000"/>
      <a:buChar char="•"/>
      <a:defRPr sz="2000" kern="1200">
        <a:solidFill>
          <a:srgbClr val="2D3470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chemeClr val="tx1"/>
      </a:buClr>
      <a:buSzPct val="100000"/>
      <a:buChar char="•"/>
      <a:defRPr sz="2000" kern="1200">
        <a:solidFill>
          <a:srgbClr val="2D3470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chemeClr val="tx1"/>
      </a:buClr>
      <a:buSzPct val="100000"/>
      <a:buChar char="•"/>
      <a:defRPr sz="2000" kern="1200">
        <a:solidFill>
          <a:srgbClr val="2D3470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2D3470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2D3470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2D3470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2D3470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3636"/>
    <a:srgbClr val="CD4849"/>
    <a:srgbClr val="2D347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69076" autoAdjust="0"/>
  </p:normalViewPr>
  <p:slideViewPr>
    <p:cSldViewPr>
      <p:cViewPr>
        <p:scale>
          <a:sx n="81" d="100"/>
          <a:sy n="81" d="100"/>
        </p:scale>
        <p:origin x="-834" y="-114"/>
      </p:cViewPr>
      <p:guideLst>
        <p:guide orient="horz" pos="2160"/>
        <p:guide pos="6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72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1314" y="-84"/>
      </p:cViewPr>
      <p:guideLst>
        <p:guide orient="horz" pos="2170"/>
        <p:guide pos="31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Finaal energiegebruik in kWh/m2/jaar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7424736774035088E-2"/>
          <c:y val="0.18247977421250355"/>
          <c:w val="0.82662622382173057"/>
          <c:h val="0.80448618444088438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Resultaten!$O$10</c:f>
              <c:strCache>
                <c:ptCount val="1"/>
                <c:pt idx="0">
                  <c:v>Zonnepanelen</c:v>
                </c:pt>
              </c:strCache>
            </c:strRef>
          </c:tx>
          <c:spPr>
            <a:pattFill prst="lgGrid">
              <a:fgClr>
                <a:schemeClr val="accent1"/>
              </a:fgClr>
              <a:bgClr>
                <a:schemeClr val="tx2"/>
              </a:bgClr>
            </a:pattFill>
          </c:spPr>
          <c:invertIfNegative val="0"/>
          <c:cat>
            <c:strRef>
              <c:f>Resultaten!$P$3:$U$3</c:f>
              <c:strCache>
                <c:ptCount val="6"/>
                <c:pt idx="0">
                  <c:v>Meterstand</c:v>
                </c:pt>
                <c:pt idx="1">
                  <c:v>huidige situatie</c:v>
                </c:pt>
                <c:pt idx="2">
                  <c:v>V1 Duurzaam Energetische HR-WTW</c:v>
                </c:pt>
                <c:pt idx="3">
                  <c:v>V2, Nieuwe goed isolerende kozijnen met TRIPLE glas en HR WTW</c:v>
                </c:pt>
                <c:pt idx="4">
                  <c:v>V3 =V1+WP+ZB+HRWTW ventilatie</c:v>
                </c:pt>
                <c:pt idx="5">
                  <c:v>0</c:v>
                </c:pt>
              </c:strCache>
            </c:strRef>
          </c:cat>
          <c:val>
            <c:numRef>
              <c:f>Resultaten!$P$10:$U$10</c:f>
              <c:numCache>
                <c:formatCode>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#N/A</c:v>
                </c:pt>
              </c:numCache>
            </c:numRef>
          </c:val>
        </c:ser>
        <c:ser>
          <c:idx val="0"/>
          <c:order val="1"/>
          <c:tx>
            <c:strRef>
              <c:f>Resultaten!$O$4</c:f>
              <c:strCache>
                <c:ptCount val="1"/>
                <c:pt idx="0">
                  <c:v>Verwarming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Resultaten!$P$3:$U$3</c:f>
              <c:strCache>
                <c:ptCount val="6"/>
                <c:pt idx="0">
                  <c:v>Meterstand</c:v>
                </c:pt>
                <c:pt idx="1">
                  <c:v>huidige situatie</c:v>
                </c:pt>
                <c:pt idx="2">
                  <c:v>V1 Duurzaam Energetische HR-WTW</c:v>
                </c:pt>
                <c:pt idx="3">
                  <c:v>V2, Nieuwe goed isolerende kozijnen met TRIPLE glas en HR WTW</c:v>
                </c:pt>
                <c:pt idx="4">
                  <c:v>V3 =V1+WP+ZB+HRWTW ventilatie</c:v>
                </c:pt>
                <c:pt idx="5">
                  <c:v>0</c:v>
                </c:pt>
              </c:strCache>
            </c:strRef>
          </c:cat>
          <c:val>
            <c:numRef>
              <c:f>Resultaten!$P$4:$U$4</c:f>
              <c:numCache>
                <c:formatCode>0.0</c:formatCode>
                <c:ptCount val="6"/>
                <c:pt idx="0">
                  <c:v>0</c:v>
                </c:pt>
                <c:pt idx="1">
                  <c:v>73.190881161372261</c:v>
                </c:pt>
                <c:pt idx="2">
                  <c:v>40.729826095098687</c:v>
                </c:pt>
                <c:pt idx="3">
                  <c:v>36.039889924891384</c:v>
                </c:pt>
                <c:pt idx="4">
                  <c:v>7.9462799535805413</c:v>
                </c:pt>
                <c:pt idx="5">
                  <c:v>0</c:v>
                </c:pt>
              </c:numCache>
            </c:numRef>
          </c:val>
        </c:ser>
        <c:ser>
          <c:idx val="6"/>
          <c:order val="2"/>
          <c:tx>
            <c:strRef>
              <c:f>Resultaten!$O$7</c:f>
              <c:strCache>
                <c:ptCount val="1"/>
                <c:pt idx="0">
                  <c:v>Hulpenergie</c:v>
                </c:pt>
              </c:strCache>
            </c:strRef>
          </c:tx>
          <c:invertIfNegative val="0"/>
          <c:cat>
            <c:strRef>
              <c:f>Resultaten!$P$3:$U$3</c:f>
              <c:strCache>
                <c:ptCount val="6"/>
                <c:pt idx="0">
                  <c:v>Meterstand</c:v>
                </c:pt>
                <c:pt idx="1">
                  <c:v>huidige situatie</c:v>
                </c:pt>
                <c:pt idx="2">
                  <c:v>V1 Duurzaam Energetische HR-WTW</c:v>
                </c:pt>
                <c:pt idx="3">
                  <c:v>V2, Nieuwe goed isolerende kozijnen met TRIPLE glas en HR WTW</c:v>
                </c:pt>
                <c:pt idx="4">
                  <c:v>V3 =V1+WP+ZB+HRWTW ventilatie</c:v>
                </c:pt>
                <c:pt idx="5">
                  <c:v>0</c:v>
                </c:pt>
              </c:strCache>
            </c:strRef>
          </c:cat>
          <c:val>
            <c:numRef>
              <c:f>Resultaten!$P$7:$U$7</c:f>
              <c:numCache>
                <c:formatCode>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1"/>
          <c:order val="3"/>
          <c:tx>
            <c:strRef>
              <c:f>Resultaten!$O$5</c:f>
              <c:strCache>
                <c:ptCount val="1"/>
                <c:pt idx="0">
                  <c:v>Tapwater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Resultaten!$P$3:$U$3</c:f>
              <c:strCache>
                <c:ptCount val="6"/>
                <c:pt idx="0">
                  <c:v>Meterstand</c:v>
                </c:pt>
                <c:pt idx="1">
                  <c:v>huidige situatie</c:v>
                </c:pt>
                <c:pt idx="2">
                  <c:v>V1 Duurzaam Energetische HR-WTW</c:v>
                </c:pt>
                <c:pt idx="3">
                  <c:v>V2, Nieuwe goed isolerende kozijnen met TRIPLE glas en HR WTW</c:v>
                </c:pt>
                <c:pt idx="4">
                  <c:v>V3 =V1+WP+ZB+HRWTW ventilatie</c:v>
                </c:pt>
                <c:pt idx="5">
                  <c:v>0</c:v>
                </c:pt>
              </c:strCache>
            </c:strRef>
          </c:cat>
          <c:val>
            <c:numRef>
              <c:f>Resultaten!$P$5:$U$5</c:f>
              <c:numCache>
                <c:formatCode>0.0</c:formatCode>
                <c:ptCount val="6"/>
                <c:pt idx="0">
                  <c:v>0</c:v>
                </c:pt>
                <c:pt idx="1">
                  <c:v>17.52438262882356</c:v>
                </c:pt>
                <c:pt idx="2">
                  <c:v>17.52438262882356</c:v>
                </c:pt>
                <c:pt idx="3">
                  <c:v>17.52438262882356</c:v>
                </c:pt>
                <c:pt idx="4">
                  <c:v>4.4570023807216304</c:v>
                </c:pt>
                <c:pt idx="5">
                  <c:v>#N/A</c:v>
                </c:pt>
              </c:numCache>
            </c:numRef>
          </c:val>
        </c:ser>
        <c:ser>
          <c:idx val="5"/>
          <c:order val="4"/>
          <c:tx>
            <c:strRef>
              <c:f>Resultaten!$O$6</c:f>
              <c:strCache>
                <c:ptCount val="1"/>
                <c:pt idx="0">
                  <c:v>Ventilatie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Resultaten!$P$3:$U$3</c:f>
              <c:strCache>
                <c:ptCount val="6"/>
                <c:pt idx="0">
                  <c:v>Meterstand</c:v>
                </c:pt>
                <c:pt idx="1">
                  <c:v>huidige situatie</c:v>
                </c:pt>
                <c:pt idx="2">
                  <c:v>V1 Duurzaam Energetische HR-WTW</c:v>
                </c:pt>
                <c:pt idx="3">
                  <c:v>V2, Nieuwe goed isolerende kozijnen met TRIPLE glas en HR WTW</c:v>
                </c:pt>
                <c:pt idx="4">
                  <c:v>V3 =V1+WP+ZB+HRWTW ventilatie</c:v>
                </c:pt>
                <c:pt idx="5">
                  <c:v>0</c:v>
                </c:pt>
              </c:strCache>
            </c:strRef>
          </c:cat>
          <c:val>
            <c:numRef>
              <c:f>Resultaten!$P$6:$U$6</c:f>
              <c:numCache>
                <c:formatCode>0.0</c:formatCode>
                <c:ptCount val="6"/>
                <c:pt idx="0">
                  <c:v>0</c:v>
                </c:pt>
                <c:pt idx="1">
                  <c:v>1.089202172479085</c:v>
                </c:pt>
                <c:pt idx="2">
                  <c:v>2.17840434495817</c:v>
                </c:pt>
                <c:pt idx="3">
                  <c:v>2.17840434495817</c:v>
                </c:pt>
                <c:pt idx="4">
                  <c:v>2.17840434495817</c:v>
                </c:pt>
                <c:pt idx="5">
                  <c:v>#N/A</c:v>
                </c:pt>
              </c:numCache>
            </c:numRef>
          </c:val>
        </c:ser>
        <c:ser>
          <c:idx val="2"/>
          <c:order val="5"/>
          <c:tx>
            <c:strRef>
              <c:f>Resultaten!$O$8</c:f>
              <c:strCache>
                <c:ptCount val="1"/>
                <c:pt idx="0">
                  <c:v>Koken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Resultaten!$P$3:$U$3</c:f>
              <c:strCache>
                <c:ptCount val="6"/>
                <c:pt idx="0">
                  <c:v>Meterstand</c:v>
                </c:pt>
                <c:pt idx="1">
                  <c:v>huidige situatie</c:v>
                </c:pt>
                <c:pt idx="2">
                  <c:v>V1 Duurzaam Energetische HR-WTW</c:v>
                </c:pt>
                <c:pt idx="3">
                  <c:v>V2, Nieuwe goed isolerende kozijnen met TRIPLE glas en HR WTW</c:v>
                </c:pt>
                <c:pt idx="4">
                  <c:v>V3 =V1+WP+ZB+HRWTW ventilatie</c:v>
                </c:pt>
                <c:pt idx="5">
                  <c:v>0</c:v>
                </c:pt>
              </c:strCache>
            </c:strRef>
          </c:cat>
          <c:val>
            <c:numRef>
              <c:f>Resultaten!$P$8:$U$8</c:f>
              <c:numCache>
                <c:formatCode>0.0</c:formatCode>
                <c:ptCount val="6"/>
                <c:pt idx="0">
                  <c:v>0</c:v>
                </c:pt>
                <c:pt idx="1">
                  <c:v>1.0640900112802618</c:v>
                </c:pt>
                <c:pt idx="2">
                  <c:v>1.0640900112802618</c:v>
                </c:pt>
                <c:pt idx="3">
                  <c:v>1.0640900112802618</c:v>
                </c:pt>
                <c:pt idx="4">
                  <c:v>1.0640900112802618</c:v>
                </c:pt>
                <c:pt idx="5">
                  <c:v>#N/A</c:v>
                </c:pt>
              </c:numCache>
            </c:numRef>
          </c:val>
        </c:ser>
        <c:ser>
          <c:idx val="3"/>
          <c:order val="6"/>
          <c:tx>
            <c:strRef>
              <c:f>Resultaten!$O$9</c:f>
              <c:strCache>
                <c:ptCount val="1"/>
                <c:pt idx="0">
                  <c:v>Apparaten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Resultaten!$P$3:$U$3</c:f>
              <c:strCache>
                <c:ptCount val="6"/>
                <c:pt idx="0">
                  <c:v>Meterstand</c:v>
                </c:pt>
                <c:pt idx="1">
                  <c:v>huidige situatie</c:v>
                </c:pt>
                <c:pt idx="2">
                  <c:v>V1 Duurzaam Energetische HR-WTW</c:v>
                </c:pt>
                <c:pt idx="3">
                  <c:v>V2, Nieuwe goed isolerende kozijnen met TRIPLE glas en HR WTW</c:v>
                </c:pt>
                <c:pt idx="4">
                  <c:v>V3 =V1+WP+ZB+HRWTW ventilatie</c:v>
                </c:pt>
                <c:pt idx="5">
                  <c:v>0</c:v>
                </c:pt>
              </c:strCache>
            </c:strRef>
          </c:cat>
          <c:val>
            <c:numRef>
              <c:f>Resultaten!$P$9:$U$9</c:f>
              <c:numCache>
                <c:formatCode>0.0</c:formatCode>
                <c:ptCount val="6"/>
                <c:pt idx="0">
                  <c:v>0</c:v>
                </c:pt>
                <c:pt idx="1">
                  <c:v>17.71768867232645</c:v>
                </c:pt>
                <c:pt idx="2">
                  <c:v>17.71768867232645</c:v>
                </c:pt>
                <c:pt idx="3">
                  <c:v>17.71768867232645</c:v>
                </c:pt>
                <c:pt idx="4">
                  <c:v>17.71768867232645</c:v>
                </c:pt>
                <c:pt idx="5">
                  <c:v>0</c:v>
                </c:pt>
              </c:numCache>
            </c:numRef>
          </c:val>
        </c:ser>
        <c:ser>
          <c:idx val="7"/>
          <c:order val="7"/>
          <c:tx>
            <c:v>Gemeten</c:v>
          </c:tx>
          <c:spPr>
            <a:solidFill>
              <a:srgbClr val="FFFFFF">
                <a:lumMod val="50000"/>
              </a:srgbClr>
            </a:solidFill>
          </c:spPr>
          <c:invertIfNegative val="0"/>
          <c:cat>
            <c:strRef>
              <c:f>Resultaten!$P$3:$U$3</c:f>
              <c:strCache>
                <c:ptCount val="6"/>
                <c:pt idx="0">
                  <c:v>Meterstand</c:v>
                </c:pt>
                <c:pt idx="1">
                  <c:v>huidige situatie</c:v>
                </c:pt>
                <c:pt idx="2">
                  <c:v>V1 Duurzaam Energetische HR-WTW</c:v>
                </c:pt>
                <c:pt idx="3">
                  <c:v>V2, Nieuwe goed isolerende kozijnen met TRIPLE glas en HR WTW</c:v>
                </c:pt>
                <c:pt idx="4">
                  <c:v>V3 =V1+WP+ZB+HRWTW ventilatie</c:v>
                </c:pt>
                <c:pt idx="5">
                  <c:v>0</c:v>
                </c:pt>
              </c:strCache>
            </c:strRef>
          </c:cat>
          <c:val>
            <c:numRef>
              <c:f>Resultaten!$P$11:$U$11</c:f>
              <c:numCache>
                <c:formatCode>0.0</c:formatCode>
                <c:ptCount val="6"/>
                <c:pt idx="0">
                  <c:v>110.67332848533479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84031872"/>
        <c:axId val="184037760"/>
      </c:barChart>
      <c:catAx>
        <c:axId val="184031872"/>
        <c:scaling>
          <c:orientation val="minMax"/>
        </c:scaling>
        <c:delete val="0"/>
        <c:axPos val="b"/>
        <c:majorTickMark val="none"/>
        <c:minorTickMark val="none"/>
        <c:tickLblPos val="high"/>
        <c:crossAx val="184037760"/>
        <c:crosses val="autoZero"/>
        <c:auto val="1"/>
        <c:lblAlgn val="ctr"/>
        <c:lblOffset val="100"/>
        <c:noMultiLvlLbl val="0"/>
      </c:catAx>
      <c:valAx>
        <c:axId val="184037760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crossAx val="1840318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209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400425" y="601663"/>
            <a:ext cx="3221038" cy="24145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432385" y="3271879"/>
            <a:ext cx="7873316" cy="30996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7661" tIns="48831" rIns="97661" bIns="488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78963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509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76250" algn="l" defTabSz="9509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50913" algn="l" defTabSz="9509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427163" algn="l" defTabSz="9509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901825" algn="l" defTabSz="9509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084035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84035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7661" tIns="48831" rIns="97661" bIns="48831" anchor="b"/>
          <a:lstStyle/>
          <a:p>
            <a:pPr algn="r" defTabSz="974989">
              <a:spcBef>
                <a:spcPct val="0"/>
              </a:spcBef>
              <a:buClrTx/>
              <a:buSzTx/>
              <a:buNone/>
            </a:pPr>
            <a:r>
              <a:rPr lang="nl-NL" sz="1200">
                <a:solidFill>
                  <a:schemeClr val="tx1"/>
                </a:solidFill>
                <a:latin typeface="Times" charset="0"/>
              </a:rPr>
              <a:t>2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9625" y="604838"/>
            <a:ext cx="3221038" cy="2414587"/>
          </a:xfrm>
          <a:ln cap="flat"/>
        </p:spPr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Hanneke Tent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Energieadvies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ben Hanneke Tent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Wageningen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zelfstandig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onafhankelijk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adviseur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betrokken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vergaande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energiebesparingen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bestaande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bouw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het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energieneutraal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woningen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opdracht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van de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gemeente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Wageningen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heb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aanal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energetische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aspecten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onderzocht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van 2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verschillende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aanpakken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om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woningen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in de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Roghorst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verbeteren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de hand van de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komende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dia’s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vertel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daarover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over de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uitkomsten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084035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84035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7661" tIns="48831" rIns="97661" bIns="48831" anchor="b"/>
          <a:lstStyle/>
          <a:p>
            <a:pPr algn="r" defTabSz="974989">
              <a:spcBef>
                <a:spcPct val="0"/>
              </a:spcBef>
              <a:buClrTx/>
              <a:buSzTx/>
              <a:buNone/>
            </a:pPr>
            <a:r>
              <a:rPr lang="nl-NL" sz="1200">
                <a:solidFill>
                  <a:schemeClr val="tx1"/>
                </a:solidFill>
                <a:latin typeface="Times" charset="0"/>
              </a:rPr>
              <a:t>2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94188" y="171450"/>
            <a:ext cx="4841875" cy="3632200"/>
          </a:xfrm>
          <a:ln cap="flat"/>
        </p:spPr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39683" y="1780613"/>
            <a:ext cx="8816592" cy="4484132"/>
          </a:xfrm>
          <a:ln/>
        </p:spPr>
        <p:txBody>
          <a:bodyPr/>
          <a:lstStyle/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plaatje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gaat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alleen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over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warmte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met in het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midden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nullijn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onderin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uitgaande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bovenin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inkomende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warmte</a:t>
            </a:r>
            <a:endParaRPr 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084035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84035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7661" tIns="48831" rIns="97661" bIns="48831" anchor="b"/>
          <a:lstStyle/>
          <a:p>
            <a:pPr algn="r" defTabSz="974989">
              <a:spcBef>
                <a:spcPct val="0"/>
              </a:spcBef>
              <a:buClrTx/>
              <a:buSzTx/>
              <a:buNone/>
            </a:pPr>
            <a:r>
              <a:rPr lang="nl-NL" sz="1200">
                <a:solidFill>
                  <a:schemeClr val="tx1"/>
                </a:solidFill>
                <a:latin typeface="Times" charset="0"/>
              </a:rPr>
              <a:t>2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94188" y="171450"/>
            <a:ext cx="4841875" cy="3632200"/>
          </a:xfrm>
          <a:ln cap="flat"/>
        </p:spPr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39683" y="1780613"/>
            <a:ext cx="8816592" cy="4484132"/>
          </a:xfrm>
          <a:ln/>
        </p:spPr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Warmteverliesberekeningen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beide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modellen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gemaakt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deze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geven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hoe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groot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CV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ketel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zou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moeten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zijn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hoe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groot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radiatoren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084035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84035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7661" tIns="48831" rIns="97661" bIns="48831" anchor="b"/>
          <a:lstStyle/>
          <a:p>
            <a:pPr algn="r" defTabSz="974989">
              <a:spcBef>
                <a:spcPct val="0"/>
              </a:spcBef>
              <a:buClrTx/>
              <a:buSzTx/>
              <a:buNone/>
            </a:pPr>
            <a:r>
              <a:rPr lang="nl-NL" sz="1200">
                <a:solidFill>
                  <a:schemeClr val="tx1"/>
                </a:solidFill>
                <a:latin typeface="Times" charset="0"/>
              </a:rPr>
              <a:t>2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94188" y="171450"/>
            <a:ext cx="4841875" cy="3632200"/>
          </a:xfrm>
          <a:ln cap="flat"/>
        </p:spPr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39683" y="1780613"/>
            <a:ext cx="8816592" cy="4484132"/>
          </a:xfrm>
          <a:ln/>
        </p:spPr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Voorlopige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Conclusie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Roghorts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ER: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Warmtepomp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tot max 45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graden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afgiftesysteem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aangepast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wordt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nu the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weinig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vermogen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dunne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leidingen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aanbeveling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vergroten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leidingdiamters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plaatsen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convectoren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onder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kozijnen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let op (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brede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vensterbanken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raambekleding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aansluiten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op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vensterbank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doorstroom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verwarmingslichamen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ruimte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binnen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vrijhouden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084035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84035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7661" tIns="48831" rIns="97661" bIns="48831" anchor="b"/>
          <a:lstStyle/>
          <a:p>
            <a:pPr algn="r" defTabSz="974989">
              <a:spcBef>
                <a:spcPct val="0"/>
              </a:spcBef>
              <a:buClrTx/>
              <a:buSzTx/>
              <a:buNone/>
            </a:pPr>
            <a:r>
              <a:rPr lang="nl-NL" sz="1200">
                <a:solidFill>
                  <a:schemeClr val="tx1"/>
                </a:solidFill>
                <a:latin typeface="Times" charset="0"/>
              </a:rPr>
              <a:t>2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9725" y="604838"/>
            <a:ext cx="3690938" cy="2767012"/>
          </a:xfrm>
          <a:ln cap="flat"/>
        </p:spPr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75041" y="3588731"/>
            <a:ext cx="7691328" cy="2552572"/>
          </a:xfrm>
          <a:ln/>
        </p:spPr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Lage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temperatuurverwarming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lukt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ook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convectoren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die direct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lucht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verwarmen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nauwelijks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stralen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zijn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zogenaamde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Low H2O the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084035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84035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7661" tIns="48831" rIns="97661" bIns="48831" anchor="b"/>
          <a:lstStyle/>
          <a:p>
            <a:pPr algn="r" defTabSz="974989">
              <a:spcBef>
                <a:spcPct val="0"/>
              </a:spcBef>
              <a:buClrTx/>
              <a:buSzTx/>
              <a:buNone/>
            </a:pPr>
            <a:r>
              <a:rPr lang="nl-NL" sz="1200">
                <a:solidFill>
                  <a:schemeClr val="tx1"/>
                </a:solidFill>
                <a:latin typeface="Times" charset="0"/>
              </a:rPr>
              <a:t>2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9625" y="604838"/>
            <a:ext cx="3221038" cy="2414587"/>
          </a:xfrm>
          <a:ln cap="flat"/>
        </p:spPr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Toelichting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deze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maatregelen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zelf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zal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worden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gegeven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door Bert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Wagensveld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Alex van der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Klift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Ruys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Eén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partikuliere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eigenaar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redelijk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eenvoudig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uit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voeren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maatregel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is het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vernieuwen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verbeteren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) van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kozijnen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 Je belt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kozijnen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leverancier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vraagt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om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beter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isolerenden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kozijn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krijgt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offerte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geeft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opdracht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zodat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men op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goede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dag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voorrijdt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het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werk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uitvoert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Maar: </a:t>
            </a:r>
          </a:p>
          <a:p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isolatie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glas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is het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andere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niet</a:t>
            </a:r>
            <a:endParaRPr 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kozijn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is het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andere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niet</a:t>
            </a:r>
            <a:endParaRPr 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-Wat doe je met de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ventilatie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-Hoe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goed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tochtdicht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worden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nieuwe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kozijnen</a:t>
            </a:r>
            <a:endParaRPr 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-het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kost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lieve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duit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niet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iets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anders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mogelijk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  <a:p>
            <a:pPr marL="171450" indent="-171450">
              <a:buFontTx/>
              <a:buChar char="-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084035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84035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7661" tIns="48831" rIns="97661" bIns="48831" anchor="b"/>
          <a:lstStyle/>
          <a:p>
            <a:pPr algn="r" defTabSz="974989">
              <a:spcBef>
                <a:spcPct val="0"/>
              </a:spcBef>
              <a:buClrTx/>
              <a:buSzTx/>
              <a:buNone/>
            </a:pPr>
            <a:r>
              <a:rPr lang="nl-NL" sz="1200">
                <a:solidFill>
                  <a:schemeClr val="tx1"/>
                </a:solidFill>
                <a:latin typeface="Times" charset="0"/>
              </a:rPr>
              <a:t>2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9625" y="604838"/>
            <a:ext cx="3221038" cy="2414587"/>
          </a:xfrm>
          <a:ln cap="flat"/>
        </p:spPr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toelichting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ingaan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op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ventilatiesituatie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gezondheid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discomfort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beleving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warmte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084035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84035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7661" tIns="48831" rIns="97661" bIns="48831" anchor="b"/>
          <a:lstStyle/>
          <a:p>
            <a:pPr algn="r" defTabSz="974989">
              <a:spcBef>
                <a:spcPct val="0"/>
              </a:spcBef>
              <a:buClrTx/>
              <a:buSzTx/>
              <a:buNone/>
            </a:pPr>
            <a:r>
              <a:rPr lang="nl-NL" sz="1200">
                <a:solidFill>
                  <a:schemeClr val="tx1"/>
                </a:solidFill>
                <a:latin typeface="Times" charset="0"/>
              </a:rPr>
              <a:t>2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94188" y="171450"/>
            <a:ext cx="4841875" cy="3632200"/>
          </a:xfrm>
          <a:ln cap="flat"/>
        </p:spPr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39683" y="1780613"/>
            <a:ext cx="8816592" cy="4484132"/>
          </a:xfrm>
          <a:ln/>
        </p:spPr>
        <p:txBody>
          <a:bodyPr/>
          <a:lstStyle/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Plaatjes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met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warmtebeelden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misschien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ook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iets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presentatie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Robert-Jan? Om in the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gaan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op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zwakke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punten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van de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woning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084035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84035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7661" tIns="48831" rIns="97661" bIns="48831" anchor="b"/>
          <a:lstStyle/>
          <a:p>
            <a:pPr algn="r" defTabSz="974989">
              <a:spcBef>
                <a:spcPct val="0"/>
              </a:spcBef>
              <a:buClrTx/>
              <a:buSzTx/>
              <a:buNone/>
            </a:pPr>
            <a:r>
              <a:rPr lang="nl-NL" sz="1200">
                <a:solidFill>
                  <a:schemeClr val="tx1"/>
                </a:solidFill>
                <a:latin typeface="Times" charset="0"/>
              </a:rPr>
              <a:t>2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9625" y="604838"/>
            <a:ext cx="3221038" cy="2414587"/>
          </a:xfrm>
          <a:ln cap="flat"/>
        </p:spPr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Door het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aanbrengen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isolatie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wordt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oppervlak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afgedekt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Zo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moet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warmte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langere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weg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afleggen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buFontTx/>
              <a:buNone/>
            </a:pP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Resultaat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aanzienlijke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vermindering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warmteverlies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084035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84035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7661" tIns="48831" rIns="97661" bIns="48831" anchor="b"/>
          <a:lstStyle/>
          <a:p>
            <a:pPr algn="r" defTabSz="974989">
              <a:spcBef>
                <a:spcPct val="0"/>
              </a:spcBef>
              <a:buClrTx/>
              <a:buSzTx/>
              <a:buNone/>
            </a:pPr>
            <a:r>
              <a:rPr lang="nl-NL" sz="1200">
                <a:solidFill>
                  <a:schemeClr val="tx1"/>
                </a:solidFill>
                <a:latin typeface="Times" charset="0"/>
              </a:rPr>
              <a:t>2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9625" y="604838"/>
            <a:ext cx="3221038" cy="2414587"/>
          </a:xfrm>
          <a:ln cap="flat"/>
        </p:spPr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Door het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aanbrengen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isolatie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wordt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oppervlak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afgedekt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Zo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moet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warmte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langere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weg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afleggen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buFontTx/>
              <a:buNone/>
            </a:pP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Resultaat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aanzienlijke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vermindering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warmteverlies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084035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84035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7661" tIns="48831" rIns="97661" bIns="48831" anchor="b"/>
          <a:lstStyle/>
          <a:p>
            <a:pPr algn="r" defTabSz="974989">
              <a:spcBef>
                <a:spcPct val="0"/>
              </a:spcBef>
              <a:buClrTx/>
              <a:buSzTx/>
              <a:buNone/>
            </a:pPr>
            <a:r>
              <a:rPr lang="nl-NL" sz="1200">
                <a:solidFill>
                  <a:schemeClr val="tx1"/>
                </a:solidFill>
                <a:latin typeface="Times" charset="0"/>
              </a:rPr>
              <a:t>2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9625" y="604838"/>
            <a:ext cx="3221038" cy="2414587"/>
          </a:xfrm>
          <a:ln cap="flat"/>
        </p:spPr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171450" indent="-1714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084035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84035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7661" tIns="48831" rIns="97661" bIns="48831" anchor="b"/>
          <a:lstStyle/>
          <a:p>
            <a:pPr algn="r" defTabSz="974989">
              <a:spcBef>
                <a:spcPct val="0"/>
              </a:spcBef>
              <a:buClrTx/>
              <a:buSzTx/>
              <a:buNone/>
            </a:pPr>
            <a:r>
              <a:rPr lang="nl-NL" sz="1200">
                <a:solidFill>
                  <a:schemeClr val="tx1"/>
                </a:solidFill>
                <a:latin typeface="Times" charset="0"/>
              </a:rPr>
              <a:t>2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9625" y="604838"/>
            <a:ext cx="3221038" cy="2414587"/>
          </a:xfrm>
          <a:ln cap="flat"/>
        </p:spPr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 err="1" smtClean="0"/>
              <a:t>Schil</a:t>
            </a:r>
            <a:r>
              <a:rPr lang="en-US" dirty="0" smtClean="0"/>
              <a:t> </a:t>
            </a:r>
            <a:r>
              <a:rPr lang="en-US" dirty="0" err="1" smtClean="0"/>
              <a:t>maatregelen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schematisch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tekeningen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weergegeven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084035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84035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7661" tIns="48831" rIns="97661" bIns="48831" anchor="b"/>
          <a:lstStyle/>
          <a:p>
            <a:pPr algn="r" defTabSz="974989">
              <a:spcBef>
                <a:spcPct val="0"/>
              </a:spcBef>
              <a:buClrTx/>
              <a:buSzTx/>
              <a:buNone/>
            </a:pPr>
            <a:r>
              <a:rPr lang="nl-NL" sz="1200">
                <a:solidFill>
                  <a:schemeClr val="tx1"/>
                </a:solidFill>
                <a:latin typeface="Times" charset="0"/>
              </a:rPr>
              <a:t>2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" y="6543756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" y="1"/>
            <a:ext cx="4654046" cy="344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755" tIns="46877" rIns="93755" bIns="46877"/>
          <a:lstStyle/>
          <a:p>
            <a:endParaRPr lang="nl-NL"/>
          </a:p>
        </p:txBody>
      </p:sp>
      <p:sp>
        <p:nvSpPr>
          <p:cNvPr id="71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94188" y="171450"/>
            <a:ext cx="4841875" cy="3632200"/>
          </a:xfrm>
          <a:ln cap="flat"/>
        </p:spPr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39683" y="1780613"/>
            <a:ext cx="8816592" cy="4484132"/>
          </a:xfrm>
          <a:ln/>
        </p:spPr>
        <p:txBody>
          <a:bodyPr/>
          <a:lstStyle/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baseline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plaatje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stellen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de rode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vlakken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het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energiegebruik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verwarming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donkerderblauw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tapwater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geel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koken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lichtblauw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aoverige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apparaten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10350" y="990600"/>
            <a:ext cx="1847850" cy="5105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066800" y="990600"/>
            <a:ext cx="5391150" cy="5105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19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38700" y="1981200"/>
            <a:ext cx="3619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2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990600"/>
            <a:ext cx="73914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391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pic>
        <p:nvPicPr>
          <p:cNvPr id="1028" name="Picture 4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304800"/>
            <a:ext cx="2679700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5" name="Afbeelding 5" descr="woordbWag_RGB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285728"/>
            <a:ext cx="2857488" cy="4913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CD484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CD4849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CD4849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CD4849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CD4849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CD4849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CD4849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CD4849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CD4849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 b="1">
          <a:solidFill>
            <a:srgbClr val="2D347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 b="1">
          <a:solidFill>
            <a:srgbClr val="2D347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rgbClr val="2D347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 b="1">
          <a:solidFill>
            <a:srgbClr val="2D347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 b="1">
          <a:solidFill>
            <a:srgbClr val="2D347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 b="1">
          <a:solidFill>
            <a:srgbClr val="2D347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 b="1">
          <a:solidFill>
            <a:srgbClr val="2D347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 b="1">
          <a:solidFill>
            <a:srgbClr val="2D347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 b="1">
          <a:solidFill>
            <a:srgbClr val="2D347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90600" y="6629400"/>
            <a:ext cx="914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nl-NL" dirty="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96136" y="6172200"/>
            <a:ext cx="288032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sz="1600" b="1" dirty="0" err="1" smtClean="0">
                <a:solidFill>
                  <a:srgbClr val="B43636"/>
                </a:solidFill>
                <a:latin typeface="Corbel" panose="020B0503020204020204" pitchFamily="34" charset="0"/>
              </a:rPr>
              <a:t>Hanneke</a:t>
            </a:r>
            <a:r>
              <a:rPr lang="nl-NL" sz="1600" b="1" dirty="0" smtClean="0">
                <a:solidFill>
                  <a:srgbClr val="B43636"/>
                </a:solidFill>
                <a:latin typeface="Corbel" panose="020B0503020204020204" pitchFamily="34" charset="0"/>
              </a:rPr>
              <a:t> Tent  Energieadvies</a:t>
            </a:r>
            <a:r>
              <a:rPr lang="nl-NL" sz="1600" dirty="0" smtClean="0">
                <a:solidFill>
                  <a:srgbClr val="B43636"/>
                </a:solidFill>
              </a:rPr>
              <a:t> </a:t>
            </a:r>
            <a:endParaRPr lang="nl-NL" sz="1600" dirty="0">
              <a:solidFill>
                <a:srgbClr val="B43636"/>
              </a:solidFill>
            </a:endParaRPr>
          </a:p>
        </p:txBody>
      </p:sp>
      <p:sp>
        <p:nvSpPr>
          <p:cNvPr id="3" name="AutoShape 2" descr="cid:image003.jpg@01D06183.78122710"/>
          <p:cNvSpPr>
            <a:spLocks noChangeAspect="1" noChangeArrowheads="1"/>
          </p:cNvSpPr>
          <p:nvPr/>
        </p:nvSpPr>
        <p:spPr bwMode="auto">
          <a:xfrm>
            <a:off x="31750" y="-84138"/>
            <a:ext cx="30670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905000" y="2204864"/>
            <a:ext cx="5547320" cy="1470025"/>
          </a:xfrm>
        </p:spPr>
        <p:txBody>
          <a:bodyPr/>
          <a:lstStyle/>
          <a:p>
            <a:pPr algn="ctr"/>
            <a:r>
              <a:rPr lang="nl-NL" dirty="0" smtClean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Roghorst Energetisch </a:t>
            </a:r>
            <a:r>
              <a:rPr lang="nl-NL" dirty="0" smtClean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Renoveren</a:t>
            </a:r>
            <a:br>
              <a:rPr lang="nl-NL" dirty="0" smtClean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</a:br>
            <a:r>
              <a:rPr lang="nl-NL" dirty="0" smtClean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/>
            </a:r>
            <a:br>
              <a:rPr lang="nl-NL" dirty="0" smtClean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</a:br>
            <a:r>
              <a:rPr lang="nl-NL" dirty="0" smtClean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rekenen aan voorstellen </a:t>
            </a:r>
            <a:endParaRPr lang="nl-NL" dirty="0">
              <a:solidFill>
                <a:schemeClr val="accent2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770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90600" y="6629400"/>
            <a:ext cx="914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96136" y="6172200"/>
            <a:ext cx="288032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sz="1600" b="1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Hanneke</a:t>
            </a:r>
            <a:r>
              <a:rPr lang="nl-NL" sz="1600" b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 Tent  Energieadvies</a:t>
            </a:r>
            <a:r>
              <a:rPr lang="nl-NL" sz="1600" dirty="0" smtClean="0"/>
              <a:t> </a:t>
            </a:r>
            <a:endParaRPr lang="nl-NL" sz="1600" dirty="0"/>
          </a:p>
        </p:txBody>
      </p:sp>
      <p:sp>
        <p:nvSpPr>
          <p:cNvPr id="3" name="AutoShape 2" descr="cid:image003.jpg@01D06183.78122710"/>
          <p:cNvSpPr>
            <a:spLocks noChangeAspect="1" noChangeArrowheads="1"/>
          </p:cNvSpPr>
          <p:nvPr/>
        </p:nvSpPr>
        <p:spPr bwMode="auto">
          <a:xfrm>
            <a:off x="31750" y="-84138"/>
            <a:ext cx="30670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086349" cy="538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819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90600" y="6629400"/>
            <a:ext cx="914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96136" y="6172200"/>
            <a:ext cx="288032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sz="1600" b="1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Hanneke</a:t>
            </a:r>
            <a:r>
              <a:rPr lang="nl-NL" sz="1600" b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 Tent  Energieadvies</a:t>
            </a:r>
            <a:r>
              <a:rPr lang="nl-NL" sz="1600" dirty="0" smtClean="0"/>
              <a:t> </a:t>
            </a:r>
            <a:endParaRPr lang="nl-NL" sz="1600" dirty="0"/>
          </a:p>
        </p:txBody>
      </p:sp>
      <p:sp>
        <p:nvSpPr>
          <p:cNvPr id="3" name="AutoShape 2" descr="cid:image003.jpg@01D06183.78122710"/>
          <p:cNvSpPr>
            <a:spLocks noChangeAspect="1" noChangeArrowheads="1"/>
          </p:cNvSpPr>
          <p:nvPr/>
        </p:nvSpPr>
        <p:spPr bwMode="auto">
          <a:xfrm>
            <a:off x="31750" y="-84138"/>
            <a:ext cx="30670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701676"/>
            <a:ext cx="8392733" cy="53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384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90600" y="6629400"/>
            <a:ext cx="914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96136" y="6172200"/>
            <a:ext cx="288032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sz="1600" b="1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Hanneke</a:t>
            </a:r>
            <a:r>
              <a:rPr lang="nl-NL" sz="1600" b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 Tent  Energieadvies</a:t>
            </a:r>
            <a:r>
              <a:rPr lang="nl-NL" sz="1600" dirty="0" smtClean="0"/>
              <a:t> </a:t>
            </a:r>
            <a:endParaRPr lang="nl-NL" sz="1600" dirty="0"/>
          </a:p>
        </p:txBody>
      </p:sp>
      <p:sp>
        <p:nvSpPr>
          <p:cNvPr id="3" name="AutoShape 2" descr="cid:image003.jpg@01D06183.78122710"/>
          <p:cNvSpPr>
            <a:spLocks noChangeAspect="1" noChangeArrowheads="1"/>
          </p:cNvSpPr>
          <p:nvPr/>
        </p:nvSpPr>
        <p:spPr bwMode="auto">
          <a:xfrm>
            <a:off x="31750" y="-84138"/>
            <a:ext cx="30670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2123728" y="1700808"/>
            <a:ext cx="5904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l-NL" dirty="0" smtClean="0"/>
              <a:t>Voorwaarde 100% </a:t>
            </a:r>
            <a:r>
              <a:rPr lang="nl-NL" dirty="0" err="1" smtClean="0"/>
              <a:t>warmtepompstoken</a:t>
            </a:r>
            <a:r>
              <a:rPr lang="nl-NL" dirty="0" smtClean="0"/>
              <a:t>: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r>
              <a:rPr lang="nl-NL" dirty="0" smtClean="0"/>
              <a:t>- Bij elkaar passende warmteafgiftesysteem, bron, warmteopwekker en leidingen.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r>
              <a:rPr lang="nl-NL" dirty="0" smtClean="0"/>
              <a:t>- Lage energiebehoefte en laag verwarmingsvermogen.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49493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90600" y="6629400"/>
            <a:ext cx="914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96136" y="6172200"/>
            <a:ext cx="288032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sz="1600" b="1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Hanneke</a:t>
            </a:r>
            <a:r>
              <a:rPr lang="nl-NL" sz="1600" b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 Tent  Energieadvies</a:t>
            </a:r>
            <a:r>
              <a:rPr lang="nl-NL" sz="1600" dirty="0" smtClean="0"/>
              <a:t> </a:t>
            </a:r>
            <a:endParaRPr lang="nl-NL" sz="1600" dirty="0"/>
          </a:p>
        </p:txBody>
      </p:sp>
      <p:sp>
        <p:nvSpPr>
          <p:cNvPr id="3" name="AutoShape 2" descr="cid:image003.jpg@01D06183.78122710"/>
          <p:cNvSpPr>
            <a:spLocks noChangeAspect="1" noChangeArrowheads="1"/>
          </p:cNvSpPr>
          <p:nvPr/>
        </p:nvSpPr>
        <p:spPr bwMode="auto">
          <a:xfrm>
            <a:off x="31750" y="-84138"/>
            <a:ext cx="30670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1392651"/>
            <a:ext cx="5976664" cy="4482498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1035887" y="1412776"/>
            <a:ext cx="69204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buNone/>
            </a:pPr>
            <a:r>
              <a:rPr lang="nl-NL" sz="4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Convectoren,       low H2O</a:t>
            </a:r>
            <a:endParaRPr lang="nl-NL" sz="440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38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90600" y="6629400"/>
            <a:ext cx="914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nl-NL" dirty="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96136" y="6172200"/>
            <a:ext cx="288032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sz="1600" b="1" dirty="0" err="1" smtClean="0">
                <a:solidFill>
                  <a:srgbClr val="B43636"/>
                </a:solidFill>
                <a:latin typeface="Corbel" panose="020B0503020204020204" pitchFamily="34" charset="0"/>
              </a:rPr>
              <a:t>Hanneke</a:t>
            </a:r>
            <a:r>
              <a:rPr lang="nl-NL" sz="1600" b="1" dirty="0" smtClean="0">
                <a:solidFill>
                  <a:srgbClr val="B43636"/>
                </a:solidFill>
                <a:latin typeface="Corbel" panose="020B0503020204020204" pitchFamily="34" charset="0"/>
              </a:rPr>
              <a:t> Tent  Energieadvies</a:t>
            </a:r>
            <a:r>
              <a:rPr lang="nl-NL" sz="1600" dirty="0" smtClean="0">
                <a:solidFill>
                  <a:srgbClr val="B43636"/>
                </a:solidFill>
              </a:rPr>
              <a:t> </a:t>
            </a:r>
            <a:endParaRPr lang="nl-NL" sz="1600" dirty="0">
              <a:solidFill>
                <a:srgbClr val="B43636"/>
              </a:solidFill>
            </a:endParaRPr>
          </a:p>
        </p:txBody>
      </p:sp>
      <p:sp>
        <p:nvSpPr>
          <p:cNvPr id="3" name="AutoShape 2" descr="cid:image003.jpg@01D06183.78122710"/>
          <p:cNvSpPr>
            <a:spLocks noChangeAspect="1" noChangeArrowheads="1"/>
          </p:cNvSpPr>
          <p:nvPr/>
        </p:nvSpPr>
        <p:spPr bwMode="auto">
          <a:xfrm>
            <a:off x="31750" y="-84138"/>
            <a:ext cx="30670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905000" y="908720"/>
            <a:ext cx="5547320" cy="2160241"/>
          </a:xfrm>
        </p:spPr>
        <p:txBody>
          <a:bodyPr/>
          <a:lstStyle/>
          <a:p>
            <a:pPr algn="ctr"/>
            <a:r>
              <a:rPr lang="nl-NL" dirty="0" smtClean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Aanleiding offerteaanvragen uit Roghorst</a:t>
            </a:r>
            <a:br>
              <a:rPr lang="nl-NL" dirty="0" smtClean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</a:br>
            <a:endParaRPr lang="nl-NL" dirty="0">
              <a:solidFill>
                <a:schemeClr val="accent2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970348" y="3284984"/>
            <a:ext cx="74888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 Diverse specifieke aansluitingsproblemen</a:t>
            </a:r>
          </a:p>
          <a:p>
            <a:endParaRPr lang="nl-NL" dirty="0" smtClean="0"/>
          </a:p>
          <a:p>
            <a:r>
              <a:rPr lang="nl-NL" dirty="0" smtClean="0"/>
              <a:t> Kozijnen op zich in goede staat, is weggooien niet kostbaar en zonde als je ze ook kan verbeteren?</a:t>
            </a:r>
          </a:p>
          <a:p>
            <a:endParaRPr lang="nl-NL" dirty="0" smtClean="0"/>
          </a:p>
          <a:p>
            <a:r>
              <a:rPr lang="nl-NL" dirty="0"/>
              <a:t> </a:t>
            </a:r>
            <a:r>
              <a:rPr lang="nl-NL" dirty="0" smtClean="0"/>
              <a:t>Kwaliteit binnenmilieu/ventilatiesysteem  (rondweg)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8177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90600" y="6629400"/>
            <a:ext cx="914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nl-NL" dirty="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96136" y="6172200"/>
            <a:ext cx="288032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sz="1600" b="1" dirty="0" err="1" smtClean="0">
                <a:solidFill>
                  <a:srgbClr val="B43636"/>
                </a:solidFill>
                <a:latin typeface="Corbel" panose="020B0503020204020204" pitchFamily="34" charset="0"/>
              </a:rPr>
              <a:t>Hanneke</a:t>
            </a:r>
            <a:r>
              <a:rPr lang="nl-NL" sz="1600" b="1" dirty="0" smtClean="0">
                <a:solidFill>
                  <a:srgbClr val="B43636"/>
                </a:solidFill>
                <a:latin typeface="Corbel" panose="020B0503020204020204" pitchFamily="34" charset="0"/>
              </a:rPr>
              <a:t> Tent  Energieadvies</a:t>
            </a:r>
            <a:r>
              <a:rPr lang="nl-NL" sz="1600" dirty="0" smtClean="0">
                <a:solidFill>
                  <a:srgbClr val="B43636"/>
                </a:solidFill>
              </a:rPr>
              <a:t> </a:t>
            </a:r>
            <a:endParaRPr lang="nl-NL" sz="1600" dirty="0">
              <a:solidFill>
                <a:srgbClr val="B43636"/>
              </a:solidFill>
            </a:endParaRPr>
          </a:p>
        </p:txBody>
      </p:sp>
      <p:sp>
        <p:nvSpPr>
          <p:cNvPr id="3" name="AutoShape 2" descr="cid:image003.jpg@01D06183.78122710"/>
          <p:cNvSpPr>
            <a:spLocks noChangeAspect="1" noChangeArrowheads="1"/>
          </p:cNvSpPr>
          <p:nvPr/>
        </p:nvSpPr>
        <p:spPr bwMode="auto">
          <a:xfrm>
            <a:off x="31750" y="-84138"/>
            <a:ext cx="30670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539552" y="908720"/>
            <a:ext cx="8064896" cy="1368152"/>
          </a:xfrm>
        </p:spPr>
        <p:txBody>
          <a:bodyPr/>
          <a:lstStyle/>
          <a:p>
            <a:pPr algn="ctr"/>
            <a:r>
              <a:rPr lang="nl-NL" dirty="0" smtClean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Huidige situatie tussenwoning </a:t>
            </a:r>
            <a:br>
              <a:rPr lang="nl-NL" dirty="0" smtClean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</a:br>
            <a:endParaRPr lang="nl-NL" dirty="0">
              <a:solidFill>
                <a:schemeClr val="accent2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755576" y="2708920"/>
            <a:ext cx="72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Tussenwoning</a:t>
            </a:r>
          </a:p>
          <a:p>
            <a:r>
              <a:rPr lang="nl-NL" dirty="0" smtClean="0"/>
              <a:t> </a:t>
            </a:r>
            <a:r>
              <a:rPr lang="nl-NL" dirty="0"/>
              <a:t>Energiegebruik gemiddeld </a:t>
            </a:r>
            <a:r>
              <a:rPr lang="nl-NL" dirty="0" smtClean="0"/>
              <a:t>1295 m</a:t>
            </a:r>
            <a:r>
              <a:rPr lang="nl-NL" baseline="30000" dirty="0" smtClean="0"/>
              <a:t>3</a:t>
            </a:r>
            <a:r>
              <a:rPr lang="nl-NL" dirty="0" smtClean="0"/>
              <a:t> </a:t>
            </a:r>
            <a:r>
              <a:rPr lang="nl-NL" dirty="0"/>
              <a:t>gas </a:t>
            </a:r>
          </a:p>
          <a:p>
            <a:r>
              <a:rPr lang="nl-NL" dirty="0" smtClean="0"/>
              <a:t> Vloer na geïsoleerd (met PUR) Rc </a:t>
            </a:r>
            <a:r>
              <a:rPr lang="nl-NL" dirty="0" smtClean="0"/>
              <a:t>1,58 m</a:t>
            </a:r>
            <a:r>
              <a:rPr lang="nl-NL" baseline="30000" dirty="0" smtClean="0"/>
              <a:t>2</a:t>
            </a:r>
            <a:r>
              <a:rPr lang="nl-NL" dirty="0" smtClean="0"/>
              <a:t>*K/W</a:t>
            </a:r>
            <a:endParaRPr lang="nl-NL" dirty="0" smtClean="0"/>
          </a:p>
          <a:p>
            <a:r>
              <a:rPr lang="nl-NL" dirty="0" smtClean="0"/>
              <a:t> Zolder na geïsoleerd tot totaal Rc </a:t>
            </a:r>
            <a:r>
              <a:rPr lang="nl-NL" dirty="0" smtClean="0"/>
              <a:t>1,8 m</a:t>
            </a:r>
            <a:r>
              <a:rPr lang="nl-NL" baseline="30000" dirty="0" smtClean="0"/>
              <a:t>2</a:t>
            </a:r>
            <a:r>
              <a:rPr lang="nl-NL" dirty="0" smtClean="0"/>
              <a:t>*K/W</a:t>
            </a:r>
          </a:p>
          <a:p>
            <a:r>
              <a:rPr lang="nl-NL" dirty="0" smtClean="0"/>
              <a:t> </a:t>
            </a:r>
            <a:r>
              <a:rPr lang="nl-NL" dirty="0" smtClean="0"/>
              <a:t>Spouwmuren </a:t>
            </a:r>
            <a:r>
              <a:rPr lang="nl-NL" dirty="0" err="1" smtClean="0"/>
              <a:t>nageisoleerd</a:t>
            </a:r>
            <a:r>
              <a:rPr lang="nl-NL" dirty="0" smtClean="0"/>
              <a:t> Rc </a:t>
            </a:r>
            <a:r>
              <a:rPr lang="nl-NL" dirty="0" smtClean="0"/>
              <a:t>1,8 </a:t>
            </a:r>
            <a:r>
              <a:rPr lang="nl-NL" dirty="0"/>
              <a:t>m</a:t>
            </a:r>
            <a:r>
              <a:rPr lang="nl-NL" baseline="30000" dirty="0"/>
              <a:t>2</a:t>
            </a:r>
            <a:r>
              <a:rPr lang="nl-NL" dirty="0"/>
              <a:t>*K/W</a:t>
            </a:r>
            <a:endParaRPr lang="nl-NL" dirty="0"/>
          </a:p>
          <a:p>
            <a:r>
              <a:rPr lang="nl-NL" dirty="0" smtClean="0"/>
              <a:t> Mechanische ventilatie type C</a:t>
            </a:r>
          </a:p>
        </p:txBody>
      </p:sp>
    </p:spTree>
    <p:extLst>
      <p:ext uri="{BB962C8B-B14F-4D97-AF65-F5344CB8AC3E}">
        <p14:creationId xmlns:p14="http://schemas.microsoft.com/office/powerpoint/2010/main" val="2455399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90600" y="6629400"/>
            <a:ext cx="914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96136" y="6172200"/>
            <a:ext cx="288032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sz="1600" b="1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Hanneke</a:t>
            </a:r>
            <a:r>
              <a:rPr lang="nl-NL" sz="1600" b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 Tent  Energieadvies</a:t>
            </a:r>
            <a:r>
              <a:rPr lang="nl-NL" sz="1600" dirty="0" smtClean="0"/>
              <a:t> </a:t>
            </a:r>
            <a:endParaRPr lang="nl-NL" sz="1600" dirty="0"/>
          </a:p>
        </p:txBody>
      </p:sp>
      <p:sp>
        <p:nvSpPr>
          <p:cNvPr id="3" name="AutoShape 2" descr="cid:image003.jpg@01D06183.78122710"/>
          <p:cNvSpPr>
            <a:spLocks noChangeAspect="1" noChangeArrowheads="1"/>
          </p:cNvSpPr>
          <p:nvPr/>
        </p:nvSpPr>
        <p:spPr bwMode="auto">
          <a:xfrm>
            <a:off x="31750" y="-84138"/>
            <a:ext cx="30670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4" name="Afbeelding 3" descr="selectie tbv  P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2" t="18284" r="1634" b="28339"/>
          <a:stretch/>
        </p:blipFill>
        <p:spPr>
          <a:xfrm>
            <a:off x="433754" y="410308"/>
            <a:ext cx="8159261" cy="555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00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90600" y="6629400"/>
            <a:ext cx="914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nl-NL" dirty="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96136" y="6172200"/>
            <a:ext cx="288032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sz="1600" b="1" dirty="0" err="1" smtClean="0">
                <a:solidFill>
                  <a:srgbClr val="B43636"/>
                </a:solidFill>
                <a:latin typeface="Corbel" panose="020B0503020204020204" pitchFamily="34" charset="0"/>
              </a:rPr>
              <a:t>Hanneke</a:t>
            </a:r>
            <a:r>
              <a:rPr lang="nl-NL" sz="1600" b="1" dirty="0" smtClean="0">
                <a:solidFill>
                  <a:srgbClr val="B43636"/>
                </a:solidFill>
                <a:latin typeface="Corbel" panose="020B0503020204020204" pitchFamily="34" charset="0"/>
              </a:rPr>
              <a:t> Tent  Energieadvies</a:t>
            </a:r>
            <a:r>
              <a:rPr lang="nl-NL" sz="1600" dirty="0" smtClean="0">
                <a:solidFill>
                  <a:srgbClr val="B43636"/>
                </a:solidFill>
              </a:rPr>
              <a:t> </a:t>
            </a:r>
            <a:endParaRPr lang="nl-NL" sz="1600" dirty="0">
              <a:solidFill>
                <a:srgbClr val="B43636"/>
              </a:solidFill>
            </a:endParaRPr>
          </a:p>
        </p:txBody>
      </p:sp>
      <p:sp>
        <p:nvSpPr>
          <p:cNvPr id="3" name="AutoShape 2" descr="cid:image003.jpg@01D06183.78122710"/>
          <p:cNvSpPr>
            <a:spLocks noChangeAspect="1" noChangeArrowheads="1"/>
          </p:cNvSpPr>
          <p:nvPr/>
        </p:nvSpPr>
        <p:spPr bwMode="auto">
          <a:xfrm>
            <a:off x="31750" y="-84138"/>
            <a:ext cx="30670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162" y="740946"/>
            <a:ext cx="6755214" cy="405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611560" y="5157192"/>
            <a:ext cx="8172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l-NL" dirty="0" smtClean="0"/>
              <a:t>Schets koudebrugonderbreking doorlopende betonvloer, doorsnede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403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90600" y="6629400"/>
            <a:ext cx="914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nl-NL" dirty="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96136" y="6172200"/>
            <a:ext cx="288032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sz="1600" b="1" dirty="0" err="1" smtClean="0">
                <a:solidFill>
                  <a:srgbClr val="B43636"/>
                </a:solidFill>
                <a:latin typeface="Corbel" panose="020B0503020204020204" pitchFamily="34" charset="0"/>
              </a:rPr>
              <a:t>Hanneke</a:t>
            </a:r>
            <a:r>
              <a:rPr lang="nl-NL" sz="1600" b="1" dirty="0" smtClean="0">
                <a:solidFill>
                  <a:srgbClr val="B43636"/>
                </a:solidFill>
                <a:latin typeface="Corbel" panose="020B0503020204020204" pitchFamily="34" charset="0"/>
              </a:rPr>
              <a:t> Tent  Energieadvies</a:t>
            </a:r>
            <a:r>
              <a:rPr lang="nl-NL" sz="1600" dirty="0" smtClean="0">
                <a:solidFill>
                  <a:srgbClr val="B43636"/>
                </a:solidFill>
              </a:rPr>
              <a:t> </a:t>
            </a:r>
            <a:endParaRPr lang="nl-NL" sz="1600" dirty="0">
              <a:solidFill>
                <a:srgbClr val="B43636"/>
              </a:solidFill>
            </a:endParaRPr>
          </a:p>
        </p:txBody>
      </p:sp>
      <p:sp>
        <p:nvSpPr>
          <p:cNvPr id="3" name="AutoShape 2" descr="cid:image003.jpg@01D06183.78122710"/>
          <p:cNvSpPr>
            <a:spLocks noChangeAspect="1" noChangeArrowheads="1"/>
          </p:cNvSpPr>
          <p:nvPr/>
        </p:nvSpPr>
        <p:spPr bwMode="auto">
          <a:xfrm>
            <a:off x="31750" y="-84138"/>
            <a:ext cx="30670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687113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447800" y="4941168"/>
            <a:ext cx="67560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dirty="0" smtClean="0"/>
              <a:t>Schets koudebrugonderbreking lateien buitenzijde,</a:t>
            </a:r>
          </a:p>
          <a:p>
            <a:pPr>
              <a:buNone/>
            </a:pPr>
            <a:r>
              <a:rPr lang="nl-NL" dirty="0" smtClean="0"/>
              <a:t>doorsnede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7437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90600" y="6629400"/>
            <a:ext cx="914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nl-NL" dirty="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96136" y="6172200"/>
            <a:ext cx="288032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sz="1600" b="1" dirty="0" err="1" smtClean="0">
                <a:solidFill>
                  <a:srgbClr val="B43636"/>
                </a:solidFill>
                <a:latin typeface="Corbel" panose="020B0503020204020204" pitchFamily="34" charset="0"/>
              </a:rPr>
              <a:t>Hanneke</a:t>
            </a:r>
            <a:r>
              <a:rPr lang="nl-NL" sz="1600" b="1" dirty="0" smtClean="0">
                <a:solidFill>
                  <a:srgbClr val="B43636"/>
                </a:solidFill>
                <a:latin typeface="Corbel" panose="020B0503020204020204" pitchFamily="34" charset="0"/>
              </a:rPr>
              <a:t> Tent  Energieadvies</a:t>
            </a:r>
            <a:r>
              <a:rPr lang="nl-NL" sz="1600" dirty="0" smtClean="0">
                <a:solidFill>
                  <a:srgbClr val="B43636"/>
                </a:solidFill>
              </a:rPr>
              <a:t> </a:t>
            </a:r>
            <a:endParaRPr lang="nl-NL" sz="1600" dirty="0">
              <a:solidFill>
                <a:srgbClr val="B43636"/>
              </a:solidFill>
            </a:endParaRPr>
          </a:p>
        </p:txBody>
      </p:sp>
      <p:sp>
        <p:nvSpPr>
          <p:cNvPr id="3" name="AutoShape 2" descr="cid:image003.jpg@01D06183.78122710"/>
          <p:cNvSpPr>
            <a:spLocks noChangeAspect="1" noChangeArrowheads="1"/>
          </p:cNvSpPr>
          <p:nvPr/>
        </p:nvSpPr>
        <p:spPr bwMode="auto">
          <a:xfrm>
            <a:off x="31750" y="-84138"/>
            <a:ext cx="30670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702078" y="324729"/>
            <a:ext cx="7867346" cy="1231355"/>
          </a:xfrm>
        </p:spPr>
        <p:txBody>
          <a:bodyPr/>
          <a:lstStyle/>
          <a:p>
            <a:pPr algn="ctr"/>
            <a:r>
              <a:rPr lang="nl-NL" sz="3600" dirty="0" smtClean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Vergelijken </a:t>
            </a:r>
            <a:r>
              <a:rPr lang="nl-NL" sz="3600" dirty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/>
            </a:r>
            <a:br>
              <a:rPr lang="nl-NL" sz="3600" dirty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</a:br>
            <a:r>
              <a:rPr lang="nl-NL" sz="3600" dirty="0" smtClean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E-renoveren                     kozijnen nieuw</a:t>
            </a:r>
            <a:endParaRPr lang="nl-NL" sz="3600" dirty="0">
              <a:solidFill>
                <a:schemeClr val="accent2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755576" y="1600756"/>
            <a:ext cx="33843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HR++ glas (1,2) in bestaand Alu kozijn</a:t>
            </a:r>
          </a:p>
          <a:p>
            <a:r>
              <a:rPr lang="nl-NL" dirty="0" smtClean="0"/>
              <a:t>Tochtdichting kozijnen</a:t>
            </a:r>
          </a:p>
          <a:p>
            <a:r>
              <a:rPr lang="nl-NL" dirty="0" smtClean="0"/>
              <a:t>Koudebruggen kozijnen beperken</a:t>
            </a:r>
          </a:p>
          <a:p>
            <a:r>
              <a:rPr lang="nl-NL" dirty="0" smtClean="0"/>
              <a:t>Deuren en glas (Triple HR) nieuw in bestaande houten kozijnen</a:t>
            </a:r>
          </a:p>
          <a:p>
            <a:r>
              <a:rPr lang="nl-NL" dirty="0" smtClean="0"/>
              <a:t>Koudebruggen lateien beperken</a:t>
            </a:r>
          </a:p>
          <a:p>
            <a:r>
              <a:rPr lang="nl-NL" dirty="0" smtClean="0"/>
              <a:t>Koudebrug zoldervloer beperken</a:t>
            </a:r>
          </a:p>
          <a:p>
            <a:r>
              <a:rPr lang="nl-NL" dirty="0" smtClean="0"/>
              <a:t>Voordeurluifel</a:t>
            </a:r>
          </a:p>
          <a:p>
            <a:r>
              <a:rPr lang="nl-NL" dirty="0" smtClean="0"/>
              <a:t>WTW ventilatie</a:t>
            </a:r>
          </a:p>
        </p:txBody>
      </p:sp>
      <p:sp>
        <p:nvSpPr>
          <p:cNvPr id="6" name="Rechthoek 5"/>
          <p:cNvSpPr/>
          <p:nvPr/>
        </p:nvSpPr>
        <p:spPr>
          <a:xfrm>
            <a:off x="5148064" y="1600756"/>
            <a:ext cx="3456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/>
              <a:t>Zowel houten als aluminium kozijnen geheel vernieuwen in goed isolerende </a:t>
            </a:r>
            <a:r>
              <a:rPr lang="nl-NL" dirty="0" err="1" smtClean="0"/>
              <a:t>kunst-stof</a:t>
            </a:r>
            <a:r>
              <a:rPr lang="nl-NL" dirty="0" smtClean="0"/>
              <a:t> </a:t>
            </a:r>
            <a:r>
              <a:rPr lang="nl-NL" dirty="0" smtClean="0"/>
              <a:t>kozijnen met </a:t>
            </a:r>
            <a:r>
              <a:rPr lang="nl-NL" dirty="0" smtClean="0"/>
              <a:t>goede </a:t>
            </a:r>
            <a:r>
              <a:rPr lang="nl-NL" dirty="0" smtClean="0"/>
              <a:t>Triple HR beglazing</a:t>
            </a:r>
          </a:p>
          <a:p>
            <a:r>
              <a:rPr lang="nl-NL" dirty="0" smtClean="0"/>
              <a:t>WTW </a:t>
            </a:r>
            <a:r>
              <a:rPr lang="nl-NL" dirty="0"/>
              <a:t>ventilatie</a:t>
            </a:r>
          </a:p>
        </p:txBody>
      </p:sp>
    </p:spTree>
    <p:extLst>
      <p:ext uri="{BB962C8B-B14F-4D97-AF65-F5344CB8AC3E}">
        <p14:creationId xmlns:p14="http://schemas.microsoft.com/office/powerpoint/2010/main" val="1216598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90600" y="6629400"/>
            <a:ext cx="914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nl-NL" dirty="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96136" y="6172200"/>
            <a:ext cx="288032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sz="1600" b="1" dirty="0" err="1" smtClean="0">
                <a:solidFill>
                  <a:srgbClr val="B43636"/>
                </a:solidFill>
                <a:latin typeface="Corbel" panose="020B0503020204020204" pitchFamily="34" charset="0"/>
              </a:rPr>
              <a:t>Hanneke</a:t>
            </a:r>
            <a:r>
              <a:rPr lang="nl-NL" sz="1600" b="1" dirty="0" smtClean="0">
                <a:solidFill>
                  <a:srgbClr val="B43636"/>
                </a:solidFill>
                <a:latin typeface="Corbel" panose="020B0503020204020204" pitchFamily="34" charset="0"/>
              </a:rPr>
              <a:t> Tent  Energieadvies</a:t>
            </a:r>
            <a:r>
              <a:rPr lang="nl-NL" sz="1600" dirty="0" smtClean="0">
                <a:solidFill>
                  <a:srgbClr val="B43636"/>
                </a:solidFill>
              </a:rPr>
              <a:t> </a:t>
            </a:r>
            <a:endParaRPr lang="nl-NL" sz="1600" dirty="0">
              <a:solidFill>
                <a:srgbClr val="B43636"/>
              </a:solidFill>
            </a:endParaRPr>
          </a:p>
        </p:txBody>
      </p:sp>
      <p:sp>
        <p:nvSpPr>
          <p:cNvPr id="3" name="AutoShape 2" descr="cid:image003.jpg@01D06183.78122710"/>
          <p:cNvSpPr>
            <a:spLocks noChangeAspect="1" noChangeArrowheads="1"/>
          </p:cNvSpPr>
          <p:nvPr/>
        </p:nvSpPr>
        <p:spPr bwMode="auto">
          <a:xfrm>
            <a:off x="31750" y="-84138"/>
            <a:ext cx="3067050" cy="113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endParaRPr lang="nl-NL"/>
          </a:p>
        </p:txBody>
      </p:sp>
      <p:pic>
        <p:nvPicPr>
          <p:cNvPr id="2" name="Afbeelding 1" descr="tekeningen en gegevens WV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11544" r="25968"/>
          <a:stretch/>
        </p:blipFill>
        <p:spPr>
          <a:xfrm rot="120000">
            <a:off x="378075" y="952639"/>
            <a:ext cx="6399946" cy="5105248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827584" y="484299"/>
            <a:ext cx="5500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Maatregelen schematisch op tekeningen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2847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6926874"/>
              </p:ext>
            </p:extLst>
          </p:nvPr>
        </p:nvGraphicFramePr>
        <p:xfrm>
          <a:off x="467544" y="836712"/>
          <a:ext cx="7848873" cy="4441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90600" y="6629400"/>
            <a:ext cx="914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96136" y="6172200"/>
            <a:ext cx="288032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sz="1600" b="1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Hanneke</a:t>
            </a:r>
            <a:r>
              <a:rPr lang="nl-NL" sz="1600" b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 Tent  Energieadvies</a:t>
            </a:r>
            <a:r>
              <a:rPr lang="nl-NL" sz="1600" dirty="0" smtClean="0"/>
              <a:t> </a:t>
            </a:r>
            <a:endParaRPr lang="nl-NL" sz="1600" dirty="0"/>
          </a:p>
        </p:txBody>
      </p:sp>
      <p:sp>
        <p:nvSpPr>
          <p:cNvPr id="3" name="AutoShape 2" descr="cid:image003.jpg@01D06183.78122710"/>
          <p:cNvSpPr>
            <a:spLocks noChangeAspect="1" noChangeArrowheads="1"/>
          </p:cNvSpPr>
          <p:nvPr/>
        </p:nvSpPr>
        <p:spPr bwMode="auto">
          <a:xfrm>
            <a:off x="31750" y="-84138"/>
            <a:ext cx="30670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00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84175" marR="0" indent="-384175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Tx/>
          <a:buChar char="•"/>
          <a:tabLst>
            <a:tab pos="284163" algn="l"/>
            <a:tab pos="1905000" algn="l"/>
          </a:tabLst>
          <a:defRPr kumimoji="0" lang="nl-NL" sz="2000" b="0" i="0" u="none" strike="noStrike" cap="none" normalizeH="0" baseline="0" smtClean="0">
            <a:ln>
              <a:noFill/>
            </a:ln>
            <a:solidFill>
              <a:srgbClr val="2D347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84175" marR="0" indent="-384175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Tx/>
          <a:buChar char="•"/>
          <a:tabLst>
            <a:tab pos="284163" algn="l"/>
            <a:tab pos="1905000" algn="l"/>
          </a:tabLst>
          <a:defRPr kumimoji="0" lang="nl-NL" sz="2000" b="0" i="0" u="none" strike="noStrike" cap="none" normalizeH="0" baseline="0" smtClean="0">
            <a:ln>
              <a:noFill/>
            </a:ln>
            <a:solidFill>
              <a:srgbClr val="2D347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2355</TotalTime>
  <Words>655</Words>
  <Application>Microsoft Office PowerPoint</Application>
  <PresentationFormat>Diavoorstelling (4:3)</PresentationFormat>
  <Paragraphs>131</Paragraphs>
  <Slides>13</Slides>
  <Notes>13</Notes>
  <HiddenSlides>1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4" baseType="lpstr">
      <vt:lpstr>blank</vt:lpstr>
      <vt:lpstr>Roghorst Energetisch Renoveren  rekenen aan voorstellen </vt:lpstr>
      <vt:lpstr>Aanleiding offerteaanvragen uit Roghorst </vt:lpstr>
      <vt:lpstr>Huidige situatie tussenwoning  </vt:lpstr>
      <vt:lpstr>PowerPoint-presentatie</vt:lpstr>
      <vt:lpstr>PowerPoint-presentatie</vt:lpstr>
      <vt:lpstr>PowerPoint-presentatie</vt:lpstr>
      <vt:lpstr>Vergelijken  E-renoveren                     kozijnen nieuw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Gemeente Wageningen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Tent</dc:creator>
  <cp:lastModifiedBy>Gebruiker</cp:lastModifiedBy>
  <cp:revision>121</cp:revision>
  <cp:lastPrinted>2019-02-12T17:21:16Z</cp:lastPrinted>
  <dcterms:created xsi:type="dcterms:W3CDTF">2013-06-14T14:41:47Z</dcterms:created>
  <dcterms:modified xsi:type="dcterms:W3CDTF">2019-02-12T17:33:22Z</dcterms:modified>
</cp:coreProperties>
</file>