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E3F37-9DB6-4F98-94F0-D3A73867FDF5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3C0B3-1A9F-4DC2-9A1D-C744ECAB21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7628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E3F37-9DB6-4F98-94F0-D3A73867FDF5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3C0B3-1A9F-4DC2-9A1D-C744ECAB21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157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E3F37-9DB6-4F98-94F0-D3A73867FDF5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3C0B3-1A9F-4DC2-9A1D-C744ECAB21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0478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E3F37-9DB6-4F98-94F0-D3A73867FDF5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3C0B3-1A9F-4DC2-9A1D-C744ECAB21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8458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E3F37-9DB6-4F98-94F0-D3A73867FDF5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3C0B3-1A9F-4DC2-9A1D-C744ECAB21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7269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E3F37-9DB6-4F98-94F0-D3A73867FDF5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3C0B3-1A9F-4DC2-9A1D-C744ECAB21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9166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E3F37-9DB6-4F98-94F0-D3A73867FDF5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3C0B3-1A9F-4DC2-9A1D-C744ECAB21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748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E3F37-9DB6-4F98-94F0-D3A73867FDF5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3C0B3-1A9F-4DC2-9A1D-C744ECAB21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867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E3F37-9DB6-4F98-94F0-D3A73867FDF5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3C0B3-1A9F-4DC2-9A1D-C744ECAB21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5001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E3F37-9DB6-4F98-94F0-D3A73867FDF5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3C0B3-1A9F-4DC2-9A1D-C744ECAB21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268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E3F37-9DB6-4F98-94F0-D3A73867FDF5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3C0B3-1A9F-4DC2-9A1D-C744ECAB21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544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E3F37-9DB6-4F98-94F0-D3A73867FDF5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3C0B3-1A9F-4DC2-9A1D-C744ECAB21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6507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077442"/>
              </p:ext>
            </p:extLst>
          </p:nvPr>
        </p:nvGraphicFramePr>
        <p:xfrm>
          <a:off x="107504" y="836712"/>
          <a:ext cx="8856985" cy="575374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744416"/>
                <a:gridCol w="1080120"/>
                <a:gridCol w="892245"/>
                <a:gridCol w="1127253"/>
                <a:gridCol w="929011"/>
                <a:gridCol w="1007899"/>
                <a:gridCol w="76041"/>
              </a:tblGrid>
              <a:tr h="360624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nl-NL" sz="1900" b="1" u="none" strike="noStrike" dirty="0">
                          <a:effectLst/>
                        </a:rPr>
                        <a:t>Geschatte investering diverse warmtebronnen bij individuele en collectieve uitvoering</a:t>
                      </a:r>
                      <a:endParaRPr lang="nl-NL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6260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u="none" strike="noStrike" dirty="0">
                          <a:effectLst/>
                        </a:rPr>
                        <a:t> 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800" b="1" u="none" strike="noStrike" dirty="0" err="1">
                          <a:effectLst/>
                        </a:rPr>
                        <a:t>Individuele</a:t>
                      </a:r>
                      <a:r>
                        <a:rPr lang="en-GB" sz="1800" b="1" u="none" strike="noStrike" dirty="0">
                          <a:effectLst/>
                        </a:rPr>
                        <a:t> </a:t>
                      </a:r>
                      <a:r>
                        <a:rPr lang="en-GB" sz="1800" b="1" u="none" strike="noStrike" dirty="0" err="1">
                          <a:effectLst/>
                        </a:rPr>
                        <a:t>uitvoering</a:t>
                      </a:r>
                      <a:endParaRPr lang="en-GB" sz="18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en-GB" sz="1800" b="1" u="none" strike="noStrike" dirty="0" err="1">
                          <a:effectLst/>
                        </a:rPr>
                        <a:t>Collectieve</a:t>
                      </a:r>
                      <a:r>
                        <a:rPr lang="en-GB" sz="1800" b="1" u="none" strike="noStrike" dirty="0">
                          <a:effectLst/>
                        </a:rPr>
                        <a:t> </a:t>
                      </a:r>
                      <a:r>
                        <a:rPr lang="en-GB" sz="1800" b="1" u="none" strike="noStrike" dirty="0" err="1">
                          <a:effectLst/>
                        </a:rPr>
                        <a:t>uitvoering</a:t>
                      </a:r>
                      <a:endParaRPr lang="en-GB" sz="18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84898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u="none" strike="noStrike" dirty="0">
                          <a:effectLst/>
                        </a:rPr>
                        <a:t> 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600" b="1" u="none" strike="noStrike" dirty="0">
                          <a:effectLst/>
                        </a:rPr>
                        <a:t>Per </a:t>
                      </a:r>
                      <a:r>
                        <a:rPr lang="en-GB" sz="1600" b="1" u="none" strike="noStrike" dirty="0" err="1">
                          <a:effectLst/>
                        </a:rPr>
                        <a:t>woning</a:t>
                      </a:r>
                      <a:endParaRPr lang="en-GB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600" b="1" u="none" strike="noStrike" dirty="0" err="1">
                          <a:effectLst/>
                        </a:rPr>
                        <a:t>Installatie</a:t>
                      </a:r>
                      <a:endParaRPr lang="en-GB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600" b="1" u="none" strike="noStrike" dirty="0" err="1">
                          <a:effectLst/>
                        </a:rPr>
                        <a:t>Leidingnet</a:t>
                      </a:r>
                      <a:r>
                        <a:rPr lang="en-GB" sz="1600" b="1" u="none" strike="noStrike" dirty="0">
                          <a:effectLst/>
                        </a:rPr>
                        <a:t> op private </a:t>
                      </a:r>
                      <a:r>
                        <a:rPr lang="en-GB" sz="1600" b="1" u="none" strike="noStrike" dirty="0" err="1">
                          <a:effectLst/>
                        </a:rPr>
                        <a:t>grond</a:t>
                      </a:r>
                      <a:endParaRPr lang="en-GB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600" b="1" u="none" strike="noStrike" dirty="0" err="1">
                          <a:effectLst/>
                        </a:rPr>
                        <a:t>Aantal</a:t>
                      </a:r>
                      <a:r>
                        <a:rPr lang="en-GB" sz="1600" b="1" u="none" strike="noStrike" dirty="0">
                          <a:effectLst/>
                        </a:rPr>
                        <a:t> </a:t>
                      </a:r>
                      <a:r>
                        <a:rPr lang="en-GB" sz="1600" b="1" u="none" strike="noStrike" dirty="0" err="1">
                          <a:effectLst/>
                        </a:rPr>
                        <a:t>woningen</a:t>
                      </a:r>
                      <a:endParaRPr lang="en-GB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n-GB" sz="1600" b="1" u="none" strike="noStrike" dirty="0">
                          <a:effectLst/>
                        </a:rPr>
                        <a:t>Per </a:t>
                      </a:r>
                      <a:r>
                        <a:rPr lang="en-GB" sz="1600" b="1" u="none" strike="noStrike" dirty="0" err="1">
                          <a:effectLst/>
                        </a:rPr>
                        <a:t>woning</a:t>
                      </a:r>
                      <a:endParaRPr lang="en-GB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r" fontAlgn="t"/>
                      <a:endParaRPr lang="en-GB" sz="12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5815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 err="1">
                          <a:effectLst/>
                        </a:rPr>
                        <a:t>Warmtepomp</a:t>
                      </a:r>
                      <a:r>
                        <a:rPr lang="en-GB" sz="1800" u="none" strike="noStrike" dirty="0">
                          <a:effectLst/>
                        </a:rPr>
                        <a:t> </a:t>
                      </a:r>
                      <a:r>
                        <a:rPr lang="en-GB" sz="1800" u="none" strike="noStrike" dirty="0" err="1">
                          <a:effectLst/>
                        </a:rPr>
                        <a:t>vanuit</a:t>
                      </a:r>
                      <a:r>
                        <a:rPr lang="en-GB" sz="1800" u="none" strike="noStrike" dirty="0">
                          <a:effectLst/>
                        </a:rPr>
                        <a:t> de bodemwarmte</a:t>
                      </a:r>
                      <a:r>
                        <a:rPr lang="en-GB" sz="1800" u="none" strike="noStrike" baseline="30000" dirty="0">
                          <a:effectLst/>
                        </a:rPr>
                        <a:t>1)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16 - 30 K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100 K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800" u="none" strike="noStrike" dirty="0">
                          <a:effectLst/>
                        </a:rPr>
                        <a:t>85 - 100 K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800" u="none" strike="noStrike" dirty="0">
                          <a:effectLst/>
                        </a:rPr>
                        <a:t>15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n-GB" sz="1800" u="none" strike="noStrike" dirty="0">
                          <a:effectLst/>
                        </a:rPr>
                        <a:t>12 - 13 K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t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5815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 err="1">
                          <a:effectLst/>
                        </a:rPr>
                        <a:t>Warmtepomp</a:t>
                      </a:r>
                      <a:r>
                        <a:rPr lang="en-GB" sz="1800" u="none" strike="noStrike" dirty="0">
                          <a:effectLst/>
                        </a:rPr>
                        <a:t> op omgevingswarmte</a:t>
                      </a:r>
                      <a:r>
                        <a:rPr lang="en-GB" sz="1800" u="none" strike="noStrike" baseline="30000" dirty="0">
                          <a:effectLst/>
                        </a:rPr>
                        <a:t>1)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8 - 18 K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70 K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800" u="none" strike="noStrike" dirty="0">
                          <a:effectLst/>
                        </a:rPr>
                        <a:t>85 - 100 K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800" u="none" strike="noStrike" dirty="0">
                          <a:effectLst/>
                        </a:rPr>
                        <a:t>15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n-GB" sz="1800" u="none" strike="noStrike" dirty="0">
                          <a:effectLst/>
                        </a:rPr>
                        <a:t>10 - 11 K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t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585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 err="1">
                          <a:effectLst/>
                        </a:rPr>
                        <a:t>Professionele</a:t>
                      </a:r>
                      <a:r>
                        <a:rPr lang="en-GB" sz="1800" u="none" strike="noStrike" dirty="0">
                          <a:effectLst/>
                        </a:rPr>
                        <a:t> </a:t>
                      </a:r>
                      <a:r>
                        <a:rPr lang="en-GB" sz="1800" u="none" strike="noStrike" dirty="0" err="1" smtClean="0">
                          <a:effectLst/>
                        </a:rPr>
                        <a:t>pelletkachel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7 - 15 K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100 K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800" u="none" strike="noStrike" dirty="0">
                          <a:effectLst/>
                        </a:rPr>
                        <a:t>85 - 100 K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800" u="none" strike="noStrike" dirty="0">
                          <a:effectLst/>
                        </a:rPr>
                        <a:t>15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n-GB" sz="1800" u="none" strike="noStrike" dirty="0">
                          <a:effectLst/>
                        </a:rPr>
                        <a:t>12 - 13 K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t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58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Hybride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systeem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(gas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voor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koude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dagen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6 - 10 K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NVT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r" fontAlgn="t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6758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Gasketel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vervangen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door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elektra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installatie</a:t>
                      </a:r>
                      <a:r>
                        <a:rPr lang="en-US" sz="18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2)</a:t>
                      </a:r>
                      <a:endParaRPr lang="en-GB" sz="18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2 -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K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PM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 – 100K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r" fontAlgn="t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36583">
                <a:tc>
                  <a:txBody>
                    <a:bodyPr/>
                    <a:lstStyle/>
                    <a:p>
                      <a:pPr algn="l" fontAlgn="t"/>
                      <a:r>
                        <a:rPr lang="en-GB" sz="1800" u="none" strike="noStrike" dirty="0" err="1">
                          <a:effectLst/>
                        </a:rPr>
                        <a:t>Warmtenet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l-NL" sz="1800" u="none" strike="noStrike" dirty="0" smtClean="0">
                          <a:effectLst/>
                        </a:rPr>
                        <a:t>± € 250/m, </a:t>
                      </a:r>
                      <a:r>
                        <a:rPr lang="nl-NL" sz="1800" u="none" strike="noStrike" dirty="0">
                          <a:effectLst/>
                        </a:rPr>
                        <a:t>buiten </a:t>
                      </a:r>
                      <a:r>
                        <a:rPr lang="nl-NL" sz="1800" u="none" strike="noStrike" dirty="0" smtClean="0">
                          <a:effectLst/>
                        </a:rPr>
                        <a:t>‘t net</a:t>
                      </a:r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800" u="none" strike="noStrike" dirty="0">
                          <a:effectLst/>
                        </a:rPr>
                        <a:t>PM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800" u="none" strike="noStrike" dirty="0">
                          <a:effectLst/>
                        </a:rPr>
                        <a:t> 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800" u="none" strike="noStrike" dirty="0">
                          <a:effectLst/>
                        </a:rPr>
                        <a:t> 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 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651"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1400" u="none" strike="noStrike" dirty="0">
                          <a:effectLst/>
                        </a:rPr>
                        <a:t>1) Prijs van hoog- en laagtemperatuur warmtepomp is gelijk</a:t>
                      </a:r>
                      <a:endParaRPr lang="nl-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GB" sz="200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GB" sz="2000"/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413">
                <a:tc gridSpan="7">
                  <a:txBody>
                    <a:bodyPr/>
                    <a:lstStyle/>
                    <a:p>
                      <a:pPr algn="l" fontAlgn="b"/>
                      <a:r>
                        <a:rPr lang="nl-NL" sz="1400" u="none" strike="noStrike" dirty="0">
                          <a:effectLst/>
                        </a:rPr>
                        <a:t>2) Bij individuele woning geldt hoog elektra tarief. Bij collectief (minimaal 50 Kwh op jaarbasis) geldt goedkoper (industriëel) tarief</a:t>
                      </a:r>
                      <a:endParaRPr lang="nl-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493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260648"/>
            <a:ext cx="568863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i="1" u="sng" dirty="0"/>
              <a:t>Warmtepomp vanuit de bodemwarmte</a:t>
            </a:r>
            <a:endParaRPr lang="en-GB" dirty="0"/>
          </a:p>
          <a:p>
            <a:r>
              <a:rPr lang="nl-NL" dirty="0"/>
              <a:t>Gespr.leider: </a:t>
            </a:r>
            <a:r>
              <a:rPr lang="nl-NL" b="1" dirty="0"/>
              <a:t>Hanneke Tent</a:t>
            </a:r>
            <a:endParaRPr lang="en-GB" dirty="0"/>
          </a:p>
          <a:p>
            <a:r>
              <a:rPr lang="nl-NL" dirty="0"/>
              <a:t>Toekomstig contactpersoon voor dit onderdeel:</a:t>
            </a:r>
            <a:endParaRPr lang="en-GB" dirty="0"/>
          </a:p>
          <a:p>
            <a:r>
              <a:rPr lang="nl-NL" dirty="0"/>
              <a:t> </a:t>
            </a:r>
            <a:endParaRPr lang="en-GB" dirty="0"/>
          </a:p>
          <a:p>
            <a:r>
              <a:rPr lang="nl-NL" i="1" u="sng" dirty="0"/>
              <a:t>Warmtepomp op omgevingswarmte</a:t>
            </a:r>
            <a:endParaRPr lang="en-GB" dirty="0"/>
          </a:p>
          <a:p>
            <a:r>
              <a:rPr lang="nl-NL" dirty="0"/>
              <a:t>Gespr.leider; </a:t>
            </a:r>
            <a:r>
              <a:rPr lang="nl-NL" b="1" dirty="0"/>
              <a:t>Martin Keijbets</a:t>
            </a:r>
            <a:endParaRPr lang="en-GB" dirty="0"/>
          </a:p>
          <a:p>
            <a:r>
              <a:rPr lang="nl-NL" dirty="0"/>
              <a:t>Toekomstig contactpersoon voor dit onderdeel:</a:t>
            </a:r>
            <a:endParaRPr lang="en-GB" dirty="0"/>
          </a:p>
          <a:p>
            <a:r>
              <a:rPr lang="nl-NL" dirty="0"/>
              <a:t> </a:t>
            </a:r>
            <a:endParaRPr lang="en-GB" dirty="0"/>
          </a:p>
          <a:p>
            <a:r>
              <a:rPr lang="nl-NL" i="1" u="sng" dirty="0"/>
              <a:t>Professionele Pellet kachel</a:t>
            </a:r>
            <a:endParaRPr lang="en-GB" dirty="0"/>
          </a:p>
          <a:p>
            <a:r>
              <a:rPr lang="nl-NL" dirty="0"/>
              <a:t>Gespr.leider; </a:t>
            </a:r>
            <a:r>
              <a:rPr lang="nl-NL" b="1" dirty="0"/>
              <a:t>Henk Wiesenekker</a:t>
            </a:r>
            <a:endParaRPr lang="en-GB" dirty="0"/>
          </a:p>
          <a:p>
            <a:r>
              <a:rPr lang="nl-NL" dirty="0"/>
              <a:t>Toekomstig contactpersoon voor dit onderdeel:</a:t>
            </a:r>
            <a:endParaRPr lang="en-GB" dirty="0"/>
          </a:p>
          <a:p>
            <a:r>
              <a:rPr lang="nl-NL" dirty="0"/>
              <a:t> </a:t>
            </a:r>
            <a:endParaRPr lang="en-GB" dirty="0"/>
          </a:p>
          <a:p>
            <a:r>
              <a:rPr lang="nl-NL" i="1" u="sng" dirty="0"/>
              <a:t>Hybride systeem versus gas voor koude dagen</a:t>
            </a:r>
            <a:endParaRPr lang="en-GB" dirty="0"/>
          </a:p>
          <a:p>
            <a:r>
              <a:rPr lang="nl-NL" dirty="0"/>
              <a:t>Gespr.leider; </a:t>
            </a:r>
            <a:r>
              <a:rPr lang="nl-NL" b="1" dirty="0"/>
              <a:t>Jon Daane</a:t>
            </a:r>
            <a:endParaRPr lang="en-GB" dirty="0"/>
          </a:p>
          <a:p>
            <a:r>
              <a:rPr lang="nl-NL" dirty="0"/>
              <a:t>Toekomstig contactpersoon voor dit onderdeel:</a:t>
            </a:r>
            <a:endParaRPr lang="en-GB" dirty="0"/>
          </a:p>
          <a:p>
            <a:r>
              <a:rPr lang="nl-NL" dirty="0"/>
              <a:t> </a:t>
            </a:r>
            <a:endParaRPr lang="en-GB" dirty="0"/>
          </a:p>
          <a:p>
            <a:r>
              <a:rPr lang="nl-NL" i="1" u="sng" dirty="0"/>
              <a:t>Gastoestel vervangen door elektra installatie</a:t>
            </a:r>
            <a:endParaRPr lang="en-GB" dirty="0"/>
          </a:p>
          <a:p>
            <a:r>
              <a:rPr lang="nl-NL" dirty="0"/>
              <a:t>Gespr.leider; </a:t>
            </a:r>
            <a:r>
              <a:rPr lang="nl-NL" b="1" dirty="0"/>
              <a:t>Rijk Verheul</a:t>
            </a:r>
            <a:endParaRPr lang="en-GB" dirty="0"/>
          </a:p>
          <a:p>
            <a:r>
              <a:rPr lang="nl-NL" dirty="0"/>
              <a:t>Toekomstig contactpersoon voor dit onderdeel:</a:t>
            </a:r>
            <a:endParaRPr lang="en-GB" dirty="0"/>
          </a:p>
          <a:p>
            <a:r>
              <a:rPr lang="nl-NL" dirty="0"/>
              <a:t> </a:t>
            </a:r>
            <a:endParaRPr lang="en-GB" dirty="0"/>
          </a:p>
          <a:p>
            <a:r>
              <a:rPr lang="nl-NL" i="1" u="sng" dirty="0"/>
              <a:t>Warmte net</a:t>
            </a:r>
            <a:endParaRPr lang="en-GB" dirty="0"/>
          </a:p>
          <a:p>
            <a:r>
              <a:rPr lang="nl-NL" dirty="0"/>
              <a:t>Gespr.leider; </a:t>
            </a:r>
            <a:r>
              <a:rPr lang="nl-NL" b="1" dirty="0"/>
              <a:t>Sanne Meelker</a:t>
            </a:r>
            <a:endParaRPr lang="en-GB" dirty="0"/>
          </a:p>
          <a:p>
            <a:r>
              <a:rPr lang="nl-NL" dirty="0"/>
              <a:t>Toekomstig contactpersoon voor dit onderdeel: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2143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167</Words>
  <Application>Microsoft Office PowerPoint</Application>
  <PresentationFormat>On-screen Show (4:3)</PresentationFormat>
  <Paragraphs>67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 Daane</dc:creator>
  <cp:lastModifiedBy>Jon Daane</cp:lastModifiedBy>
  <cp:revision>5</cp:revision>
  <dcterms:created xsi:type="dcterms:W3CDTF">2018-09-08T14:55:10Z</dcterms:created>
  <dcterms:modified xsi:type="dcterms:W3CDTF">2018-09-10T17:20:26Z</dcterms:modified>
</cp:coreProperties>
</file>